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801600" cy="9601200" type="A3"/>
  <p:notesSz cx="9926638" cy="14355763"/>
  <p:defaultTextStyle>
    <a:defPPr>
      <a:defRPr lang="zh-CN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2" autoAdjust="0"/>
    <p:restoredTop sz="94660"/>
  </p:normalViewPr>
  <p:slideViewPr>
    <p:cSldViewPr>
      <p:cViewPr varScale="1">
        <p:scale>
          <a:sx n="90" d="100"/>
          <a:sy n="90" d="100"/>
        </p:scale>
        <p:origin x="-80" y="-44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2022-08-31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2022-08-31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2022-08-31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2022-08-31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2022-08-31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2022-08-31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2022-08-31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2022-08-31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2022-08-31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2022-08-31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2022-08-31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2022-08-31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副标题 2"/>
          <p:cNvSpPr txBox="1">
            <a:spLocks/>
          </p:cNvSpPr>
          <p:nvPr/>
        </p:nvSpPr>
        <p:spPr>
          <a:xfrm>
            <a:off x="0" y="1192287"/>
            <a:ext cx="12801600" cy="840891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vert="horz" lIns="128016" tIns="64008" rIns="128016" bIns="64008" rtlCol="0">
            <a:normAutofit/>
          </a:bodyPr>
          <a:lstStyle>
            <a:lvl1pPr marL="0" indent="0" algn="ctr" defTabSz="1280160" rtl="0" eaLnBrk="1" latinLnBrk="0" hangingPunct="1">
              <a:spcBef>
                <a:spcPct val="20000"/>
              </a:spcBef>
              <a:buFont typeface="Arial" pitchFamily="34" charset="0"/>
              <a:buNone/>
              <a:defRPr sz="4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1280160" rtl="0" eaLnBrk="1" latinLnBrk="0" hangingPunct="1">
              <a:spcBef>
                <a:spcPct val="20000"/>
              </a:spcBef>
              <a:buFont typeface="Arial" pitchFamily="34" charset="0"/>
              <a:buNone/>
              <a:defRPr sz="3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1280160" rtl="0" eaLnBrk="1" latinLnBrk="0" hangingPunct="1">
              <a:spcBef>
                <a:spcPct val="20000"/>
              </a:spcBef>
              <a:buFont typeface="Arial" pitchFamily="34" charset="0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128016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128016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128016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128016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128016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128016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endParaRPr lang="zh-CN" altLang="en-US" sz="13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200201"/>
            <a:ext cx="6375458" cy="3368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1198710"/>
            <a:ext cx="6400800" cy="8402490"/>
          </a:xfrm>
          <a:solidFill>
            <a:srgbClr val="FFFFCC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zh-CN" altLang="en-US" sz="18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公示说明</a:t>
            </a:r>
            <a:endParaRPr lang="en-US" altLang="zh-CN" sz="1800" b="1" dirty="0" smtClean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  根据</a:t>
            </a:r>
            <a:r>
              <a:rPr lang="en-US" altLang="zh-CN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国家发展改革委重大固定资产投资项目社会稳定风险评估暂行办法</a:t>
            </a:r>
            <a:r>
              <a:rPr lang="en-US" altLang="zh-CN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》</a:t>
            </a:r>
            <a:r>
              <a:rPr lang="zh-CN" altLang="en-US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（发改投资</a:t>
            </a:r>
            <a:r>
              <a:rPr lang="en-US" altLang="zh-CN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[2012]2492</a:t>
            </a:r>
            <a:r>
              <a:rPr lang="zh-CN" altLang="en-US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号）以及</a:t>
            </a:r>
            <a:r>
              <a:rPr lang="en-US" altLang="zh-CN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广东省发展改革委重大项目社会稳定风险评估暂行办法</a:t>
            </a:r>
            <a:r>
              <a:rPr lang="en-US" altLang="zh-CN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》</a:t>
            </a:r>
            <a:r>
              <a:rPr lang="zh-CN" altLang="en-US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，现就东门路道路改造工程项目社会稳定</a:t>
            </a: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风险进行</a:t>
            </a:r>
            <a:r>
              <a:rPr lang="zh-CN" altLang="en-US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公示，征求公众对该</a:t>
            </a: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建设项目的</a:t>
            </a:r>
            <a:r>
              <a:rPr lang="zh-CN" altLang="en-US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意见</a:t>
            </a: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。</a:t>
            </a:r>
            <a:endParaRPr lang="en-US" altLang="zh-CN" sz="1300" dirty="0" smtClean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algn="r">
              <a:lnSpc>
                <a:spcPct val="170000"/>
              </a:lnSpc>
              <a:spcBef>
                <a:spcPts val="0"/>
              </a:spcBef>
            </a:pPr>
            <a:r>
              <a:rPr lang="zh-CN" altLang="en-US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江门市新会区政府投资工程建设管理中心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公示时间：</a:t>
            </a:r>
            <a:r>
              <a:rPr lang="zh-CN" altLang="en-US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七个工作日</a:t>
            </a:r>
            <a:endParaRPr lang="en-US" altLang="zh-CN" sz="1300" dirty="0" smtClean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公示期限：</a:t>
            </a:r>
            <a:r>
              <a:rPr lang="en-US" altLang="zh-CN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2022</a:t>
            </a: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年</a:t>
            </a:r>
            <a:r>
              <a:rPr lang="en-US" altLang="zh-CN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9</a:t>
            </a: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月</a:t>
            </a:r>
            <a:r>
              <a:rPr lang="en-US" altLang="zh-CN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日 </a:t>
            </a: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至 </a:t>
            </a:r>
            <a:r>
              <a:rPr lang="en-US" altLang="zh-CN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2022</a:t>
            </a: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年</a:t>
            </a:r>
            <a:r>
              <a:rPr lang="en-US" altLang="zh-CN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9</a:t>
            </a:r>
            <a:r>
              <a:rPr lang="zh-CN" altLang="en-US" sz="130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月</a:t>
            </a:r>
            <a:r>
              <a:rPr lang="en-US" altLang="zh-CN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9</a:t>
            </a: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日</a:t>
            </a:r>
            <a:endParaRPr lang="en-US" altLang="zh-CN" sz="1300" dirty="0" smtClean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endParaRPr lang="en-US" altLang="zh-CN" sz="1300" dirty="0" smtClean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zh-CN" altLang="en-US" sz="13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  一、项目</a:t>
            </a:r>
            <a:r>
              <a:rPr lang="zh-CN" altLang="en-US" sz="1300" b="1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概况：</a:t>
            </a:r>
            <a:endParaRPr lang="en-US" altLang="zh-CN" sz="1300" b="1" dirty="0" smtClean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zh-CN" altLang="en-US" sz="13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  建设单位：</a:t>
            </a: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江门市新会区政府投资工程建设管理中心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zh-CN" altLang="en-US" sz="13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  项目</a:t>
            </a:r>
            <a:r>
              <a:rPr lang="zh-CN" altLang="en-US" sz="1300" b="1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地址</a:t>
            </a:r>
            <a:r>
              <a:rPr lang="zh-CN" altLang="en-US" sz="13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：</a:t>
            </a:r>
            <a:r>
              <a:rPr lang="zh-CN" altLang="en-US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东门路道路改造</a:t>
            </a: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工程位于</a:t>
            </a:r>
            <a:r>
              <a:rPr lang="zh-CN" altLang="en-US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江门市新会区会城镇东门路</a:t>
            </a: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，双向四车道，呈</a:t>
            </a:r>
            <a:r>
              <a:rPr lang="zh-CN" altLang="en-US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东西走向，西接圭峰东路，东接冈州</a:t>
            </a: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大道。</a:t>
            </a:r>
            <a:endParaRPr lang="en-US" altLang="zh-CN" sz="1300" dirty="0" smtClean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zh-CN" altLang="en-US" sz="13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  计划工期</a:t>
            </a:r>
            <a:r>
              <a:rPr lang="zh-CN" altLang="en-US" sz="1300" b="1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：</a:t>
            </a:r>
            <a:r>
              <a:rPr lang="en-US" altLang="zh-CN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2022</a:t>
            </a: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年</a:t>
            </a:r>
            <a:r>
              <a:rPr lang="en-US" altLang="zh-CN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9</a:t>
            </a: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月</a:t>
            </a:r>
            <a:r>
              <a:rPr lang="zh-CN" altLang="en-US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至</a:t>
            </a:r>
            <a:r>
              <a:rPr lang="en-US" altLang="zh-CN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2022</a:t>
            </a: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年</a:t>
            </a:r>
            <a:r>
              <a:rPr lang="en-US" altLang="zh-CN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12</a:t>
            </a: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月</a:t>
            </a:r>
            <a:endParaRPr lang="zh-CN" altLang="en-US" sz="13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zh-CN" altLang="en-US" sz="13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  建设</a:t>
            </a:r>
            <a:r>
              <a:rPr lang="zh-CN" altLang="en-US" sz="1300" b="1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内容</a:t>
            </a:r>
            <a:r>
              <a:rPr lang="zh-CN" altLang="en-US" sz="13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：</a:t>
            </a: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本</a:t>
            </a:r>
            <a:r>
              <a:rPr lang="zh-CN" altLang="en-US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项目位于新会区北部，呈东西走向，西接圭峰东路，东接冈州大道，道路全长</a:t>
            </a: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约</a:t>
            </a:r>
            <a:r>
              <a:rPr lang="en-US" altLang="zh-CN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450</a:t>
            </a: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米，路基</a:t>
            </a:r>
            <a:r>
              <a:rPr lang="zh-CN" altLang="en-US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宽度</a:t>
            </a:r>
            <a:r>
              <a:rPr lang="en-US" altLang="zh-CN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30</a:t>
            </a:r>
            <a:r>
              <a:rPr lang="zh-CN" altLang="en-US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米，采用城市主干路标准，设计速度为</a:t>
            </a:r>
            <a:r>
              <a:rPr lang="en-US" altLang="zh-CN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40km/h</a:t>
            </a:r>
            <a:r>
              <a:rPr lang="zh-CN" altLang="en-US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。工程建设内容为拆除两侧绿化分隔带，拓宽道路空间，重新划分机动车道、非机动车道和停车位。破损路面修复，全路段车道加铺沥青混凝土，重新划设标线，更换标志牌。拆除旧人行道，重新铺设花岗岩面砖，更换路缘石。疏通现状雨水管道，新建雨水口和连接支管等</a:t>
            </a: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。</a:t>
            </a:r>
            <a:endParaRPr lang="en-US" altLang="zh-CN" sz="1300" dirty="0" smtClean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  因</a:t>
            </a:r>
            <a:r>
              <a:rPr lang="zh-CN" altLang="en-US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道路改造需要，</a:t>
            </a: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提高道路</a:t>
            </a:r>
            <a:r>
              <a:rPr lang="zh-CN" altLang="en-US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服务水平</a:t>
            </a: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，东门路改造</a:t>
            </a:r>
            <a:r>
              <a:rPr lang="zh-CN" altLang="en-US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须拆除两侧绿化带</a:t>
            </a: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，须迁移东门路两侧的</a:t>
            </a:r>
            <a:r>
              <a:rPr lang="en-US" altLang="zh-CN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60</a:t>
            </a: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棵</a:t>
            </a:r>
            <a:r>
              <a:rPr lang="zh-CN" altLang="en-US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树木</a:t>
            </a:r>
            <a:r>
              <a:rPr lang="en-US" altLang="zh-CN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,</a:t>
            </a:r>
            <a:r>
              <a:rPr lang="zh-CN" altLang="en-US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迁移至明德一路苗圃场。须迁移树木类型及范围如右图所示</a:t>
            </a: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。</a:t>
            </a:r>
            <a:endParaRPr lang="en-US" altLang="zh-CN" sz="1300" dirty="0" smtClean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zh-CN" altLang="en-US" sz="13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  二、征求</a:t>
            </a:r>
            <a:r>
              <a:rPr lang="zh-CN" altLang="en-US" sz="1300" b="1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公众意见的范围和主要</a:t>
            </a:r>
            <a:r>
              <a:rPr lang="zh-CN" altLang="en-US" sz="13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事项：</a:t>
            </a:r>
            <a:endParaRPr lang="zh-CN" altLang="en-US" sz="1300" b="1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n-US" altLang="zh-CN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  1</a:t>
            </a:r>
            <a:r>
              <a:rPr lang="zh-CN" altLang="en-US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、征求公众意见的范围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  征求</a:t>
            </a:r>
            <a:r>
              <a:rPr lang="zh-CN" altLang="en-US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公众意见对象为拟建项目建设区域内及可能受项目建设影响的居民、学校、政府基层单位和企事业等单位。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n-US" altLang="zh-CN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  2</a:t>
            </a:r>
            <a:r>
              <a:rPr lang="zh-CN" altLang="en-US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、征求公众意见的主要事项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n-US" altLang="zh-CN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  1</a:t>
            </a:r>
            <a:r>
              <a:rPr lang="zh-CN" altLang="en-US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）该项目建设对当地社会经济发展的影响；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n-US" altLang="zh-CN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  2</a:t>
            </a:r>
            <a:r>
              <a:rPr lang="zh-CN" altLang="en-US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）该项目工程建设期间及运营期的环境影响；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n-US" altLang="zh-CN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  3</a:t>
            </a:r>
            <a:r>
              <a:rPr lang="zh-CN" altLang="en-US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）对该</a:t>
            </a: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项目</a:t>
            </a:r>
            <a:r>
              <a:rPr lang="zh-CN" altLang="en-US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建设</a:t>
            </a: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和</a:t>
            </a:r>
            <a:r>
              <a:rPr lang="zh-CN" altLang="en-US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树木迁移的意见；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n-US" altLang="zh-CN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  4</a:t>
            </a:r>
            <a:r>
              <a:rPr lang="zh-CN" altLang="en-US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）对该项目建设的态度、意见、</a:t>
            </a: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建议以及</a:t>
            </a:r>
            <a:r>
              <a:rPr lang="zh-CN" altLang="en-US" sz="13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其他相关要求</a:t>
            </a:r>
            <a:r>
              <a:rPr lang="zh-CN" altLang="en-US" sz="13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。</a:t>
            </a:r>
            <a:endParaRPr lang="zh-CN" altLang="en-US" sz="13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257620" y="4260556"/>
            <a:ext cx="25186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1400" dirty="0">
                <a:latin typeface="黑体" panose="02010609060101010101" pitchFamily="49" charset="-122"/>
                <a:ea typeface="黑体" panose="02010609060101010101" pitchFamily="49" charset="-122"/>
              </a:rPr>
              <a:t>须迁移树木类型及</a:t>
            </a:r>
            <a:r>
              <a:rPr lang="zh-CN" altLang="zh-CN" sz="14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范围</a:t>
            </a:r>
            <a:r>
              <a:rPr lang="zh-CN" altLang="en-US" sz="14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示意</a:t>
            </a:r>
            <a:r>
              <a:rPr lang="zh-CN" altLang="zh-CN" sz="14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图</a:t>
            </a:r>
            <a:endParaRPr lang="zh-CN" altLang="en-US" sz="1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副标题 2"/>
          <p:cNvSpPr txBox="1">
            <a:spLocks/>
          </p:cNvSpPr>
          <p:nvPr/>
        </p:nvSpPr>
        <p:spPr>
          <a:xfrm>
            <a:off x="6400800" y="4594448"/>
            <a:ext cx="6400800" cy="5006753"/>
          </a:xfrm>
          <a:prstGeom prst="rect">
            <a:avLst/>
          </a:prstGeom>
          <a:solidFill>
            <a:srgbClr val="FFFFCC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lIns="128016" tIns="64008" rIns="128016" bIns="64008" rtlCol="0">
            <a:normAutofit/>
          </a:bodyPr>
          <a:lstStyle>
            <a:lvl1pPr marL="0" indent="0" algn="ctr" defTabSz="1280160" rtl="0" eaLnBrk="1" latinLnBrk="0" hangingPunct="1">
              <a:spcBef>
                <a:spcPct val="20000"/>
              </a:spcBef>
              <a:buFont typeface="Arial" pitchFamily="34" charset="0"/>
              <a:buNone/>
              <a:defRPr sz="4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1280160" rtl="0" eaLnBrk="1" latinLnBrk="0" hangingPunct="1">
              <a:spcBef>
                <a:spcPct val="20000"/>
              </a:spcBef>
              <a:buFont typeface="Arial" pitchFamily="34" charset="0"/>
              <a:buNone/>
              <a:defRPr sz="3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1280160" rtl="0" eaLnBrk="1" latinLnBrk="0" hangingPunct="1">
              <a:spcBef>
                <a:spcPct val="20000"/>
              </a:spcBef>
              <a:buFont typeface="Arial" pitchFamily="34" charset="0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128016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128016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128016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128016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128016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128016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zh-CN" altLang="en-US" sz="1200" b="1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12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 </a:t>
            </a:r>
            <a:endParaRPr lang="en-US" altLang="zh-CN" sz="1200" b="1" dirty="0" smtClean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zh-CN" altLang="en-US" sz="12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  三</a:t>
            </a:r>
            <a:r>
              <a:rPr lang="zh-CN" altLang="en-US" sz="1200" b="1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、征求公众意见的具体形式：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zh-CN" altLang="en-US" sz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  在江门市新会区政府投资工程建设管理中心网站上发布公告，并在项目相关街道、企事业等单位的办公告栏张贴公告。公众或社会团体如需查阅补充信息可向建设单位索取。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zh-CN" altLang="en-US" sz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  公示期间，公众可通过书面意见、电子邮件、电话等方式与公示单位联系，表达对拟建项目社会稳定风险的意见和建议</a:t>
            </a:r>
            <a:r>
              <a:rPr lang="zh-CN" altLang="en-US" sz="12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。</a:t>
            </a:r>
            <a:endParaRPr lang="en-US" altLang="zh-CN" sz="1200" dirty="0" smtClean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endParaRPr lang="en-US" altLang="zh-CN" sz="1200" b="1" dirty="0" smtClean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zh-CN" altLang="en-US" sz="12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  联系方式</a:t>
            </a:r>
            <a:r>
              <a:rPr lang="en-US" altLang="zh-CN" sz="12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:</a:t>
            </a:r>
          </a:p>
          <a:p>
            <a:pPr algn="l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zh-CN" altLang="en-US" sz="12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  建设单位：江门市新会区政府投资工程建设管理中心</a:t>
            </a:r>
          </a:p>
          <a:p>
            <a:pPr algn="l">
              <a:lnSpc>
                <a:spcPct val="170000"/>
              </a:lnSpc>
              <a:spcBef>
                <a:spcPts val="0"/>
              </a:spcBef>
            </a:pPr>
            <a:r>
              <a:rPr lang="zh-CN" altLang="en-US" sz="12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  联系人：林生</a:t>
            </a:r>
          </a:p>
          <a:p>
            <a:pPr algn="l">
              <a:lnSpc>
                <a:spcPct val="170000"/>
              </a:lnSpc>
              <a:spcBef>
                <a:spcPts val="0"/>
              </a:spcBef>
            </a:pPr>
            <a:r>
              <a:rPr lang="zh-CN" altLang="en-US" sz="12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  电话：</a:t>
            </a:r>
            <a:r>
              <a:rPr lang="en-US" altLang="zh-CN" sz="12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0750-6626861</a:t>
            </a:r>
          </a:p>
          <a:p>
            <a:pPr algn="l">
              <a:lnSpc>
                <a:spcPct val="170000"/>
              </a:lnSpc>
              <a:spcBef>
                <a:spcPts val="0"/>
              </a:spcBef>
            </a:pPr>
            <a:r>
              <a:rPr lang="en-US" altLang="zh-CN" sz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12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联系人：陈</a:t>
            </a:r>
            <a:r>
              <a:rPr lang="zh-CN" altLang="en-US" sz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工</a:t>
            </a:r>
            <a:endParaRPr lang="zh-CN" altLang="en-US" sz="1200" dirty="0" smtClean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ct val="170000"/>
              </a:lnSpc>
              <a:spcBef>
                <a:spcPts val="0"/>
              </a:spcBef>
            </a:pPr>
            <a:r>
              <a:rPr lang="zh-CN" altLang="en-US" sz="12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  电话：</a:t>
            </a:r>
            <a:r>
              <a:rPr lang="en-US" altLang="zh-CN" sz="12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18688480622</a:t>
            </a:r>
          </a:p>
          <a:p>
            <a:pPr algn="l">
              <a:lnSpc>
                <a:spcPct val="170000"/>
              </a:lnSpc>
              <a:spcBef>
                <a:spcPts val="0"/>
              </a:spcBef>
            </a:pPr>
            <a:r>
              <a:rPr lang="en-US" altLang="zh-CN" sz="12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  E-mail: 2304669163@qq.com</a:t>
            </a: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-2232" y="0"/>
            <a:ext cx="12803832" cy="1200199"/>
          </a:xfrm>
          <a:solidFill>
            <a:srgbClr val="C00000"/>
          </a:solidFill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东门路道路改造工程项目社会稳定</a:t>
            </a:r>
            <a:r>
              <a:rPr lang="zh-CN" altLang="en-US" sz="3200" b="1" dirty="0" smtClean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风险评估征求</a:t>
            </a:r>
            <a:r>
              <a:rPr lang="zh-CN" altLang="en-US" sz="3200" b="1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公众意见的公</a:t>
            </a:r>
            <a:r>
              <a:rPr lang="zh-CN" altLang="en-US" sz="3200" b="1" dirty="0" smtClean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示</a:t>
            </a:r>
            <a:endParaRPr lang="zh-CN" altLang="en-US" sz="3200" b="1" dirty="0">
              <a:solidFill>
                <a:schemeClr val="bg1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30215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611</Words>
  <Application>Microsoft Office PowerPoint</Application>
  <PresentationFormat>A3 纸张(297x420 毫米)</PresentationFormat>
  <Paragraphs>34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东门路道路改造工程项目社会稳定风险评估征求公众意见的公示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中心南路改造工程项目社会稳定风险分析征求公众意见的公示</dc:title>
  <dc:creator>kjhgfdsa</dc:creator>
  <cp:lastModifiedBy>黄泽荣</cp:lastModifiedBy>
  <cp:revision>32</cp:revision>
  <cp:lastPrinted>2022-08-17T09:37:17Z</cp:lastPrinted>
  <dcterms:created xsi:type="dcterms:W3CDTF">2022-07-12T08:23:01Z</dcterms:created>
  <dcterms:modified xsi:type="dcterms:W3CDTF">2022-08-31T07:59:10Z</dcterms:modified>
</cp:coreProperties>
</file>